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88A"/>
    <a:srgbClr val="171F4B"/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13C2E-E7FB-72A1-0FAE-887B3E177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C82B6-3BF6-2EA6-EE84-2268AEBD2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0A31C5-B526-6CCE-026A-704DFA5D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9307F4-C5D1-7AE3-B813-3EE73A8D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474980-35AA-521F-1DFF-BC5F9A1D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1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DC070-C5D5-844B-CD0D-F3BFF4AF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DE16C0-C6D1-B39A-F08D-EAE0199A8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C83BC0-B751-E10A-A3B0-358B5932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7EC56A-EDA4-3568-9362-09D3B121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0D3002-4D74-4195-12BB-381DB2C9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15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1159C2-EF97-FEF2-0881-F22557187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569299-750B-7AE2-1479-1729620B1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ECBF1C-F3AE-E2AE-4230-E7E8305A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98430F-4604-2032-F8FD-EA841ED3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0810EC-15ED-8CBA-6F89-ED3FC331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9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5FFE2A-FA13-729A-1E58-DE6FF13D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E96EC9-9FB9-0E32-B0C2-1DBC405A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1D9FFE-DA54-CDA3-053B-8F2CCDB3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123565-158F-FDD7-9379-FF38C947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1FC43-FA85-515B-5B8F-458E321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21700-2D03-C23D-AE52-AF0CF429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C32B65-5F74-5CBE-C359-3C98C3105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7CCDB6-0046-23F8-DC31-AB0411CB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D7C26F-3B63-EEEE-3C38-175FAE4A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DBE608-B8A9-BB04-F4F9-9E35FE6F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02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B8F0E-AFBB-F0DA-D747-687E4E66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37E451-D2A9-08B3-DFE8-13D208FC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BA412A-0002-3FE0-5F34-9D1DD766D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6A5E5D-B684-8ED0-610C-32A99D18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36719A-5233-3DF1-DBF7-AF55FB2E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49260D-0D92-45C9-9BBC-051868A0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99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CF815-453F-1936-9AB8-DF3487BC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134C29-DC83-5762-2386-167FA87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F1AB14-1D18-E3D7-BE46-E9C1F921D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74B8EE-061F-D5B8-CD61-998EBA21C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E28AB4-18F8-956F-B3A0-FEDDF24A9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004800-07C3-C146-CD00-EE6F7310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B6B3F2-9578-2EBF-22BB-CC0CA4C3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3D5728-38B7-E1CF-E71E-75046BDC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90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787C8-539D-1B87-C9A3-766C8BEB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D745B7-BF22-AFDE-0FAD-341748CF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2FAEB-FB3B-26C4-1B92-A227E50C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C822DD-1176-0114-49B1-0ED2CEDB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8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2FA48E-7893-A55D-5467-019C282F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489857-6635-40DF-BB68-796728E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225DB6-8638-D164-7990-ED19B55B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6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3E961-B94D-51AA-668D-D1847556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A06CE-662D-77A0-B91A-9AC32E67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677472-011E-9DA4-6A44-E34EE5BF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D976CD-F373-C494-BF68-5000C266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332D08-AA2E-ED7D-ADE9-6790A7C8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0B6B2-2718-9DCA-009D-DD0FC5C4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21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310DB-317F-BE41-D761-3202E633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4009E54-510D-A2E1-186D-CA06E68F9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8737EC-3279-2B66-C8AB-118336575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49656A-F21B-EB5E-7B82-11975EDC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59837E-120E-63C1-432F-DE3F86E8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3737B2-1A97-D0D5-50CF-F6E0A3C9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0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B07EA4-2FC3-3D1F-F1DE-7DEB4319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B865FD-349E-A7B6-A9D8-7E99593C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1357B1-B00B-BCAF-5C98-1D1678128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0882-3B08-4C82-99DF-713D22070B47}" type="datetimeFigureOut">
              <a:rPr lang="it-IT" smtClean="0"/>
              <a:t>24/01/2026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677876-5C98-932A-146D-0E2CA6195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B39C7F-9707-3332-9812-EBBF7944F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0E28-A9CE-4009-B69E-2D4F7B7C8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1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39A8BB2-664C-B3BD-00D7-E5E6E9415661}"/>
              </a:ext>
            </a:extLst>
          </p:cNvPr>
          <p:cNvGrpSpPr/>
          <p:nvPr/>
        </p:nvGrpSpPr>
        <p:grpSpPr>
          <a:xfrm>
            <a:off x="-305" y="0"/>
            <a:ext cx="12192305" cy="6858000"/>
            <a:chOff x="-305" y="0"/>
            <a:chExt cx="12192305" cy="6858000"/>
          </a:xfrm>
        </p:grpSpPr>
        <p:pic>
          <p:nvPicPr>
            <p:cNvPr id="27" name="Immagine 26" descr="Immagine che contiene aria aperta, cielo, edificio, notte&#10;&#10;Descrizione generata automaticamente">
              <a:extLst>
                <a:ext uri="{FF2B5EF4-FFF2-40B4-BE49-F238E27FC236}">
                  <a16:creationId xmlns:a16="http://schemas.microsoft.com/office/drawing/2014/main" id="{7DB569B4-CE48-EA51-1B9E-D97D87F90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Shape 0">
              <a:extLst>
                <a:ext uri="{FF2B5EF4-FFF2-40B4-BE49-F238E27FC236}">
                  <a16:creationId xmlns:a16="http://schemas.microsoft.com/office/drawing/2014/main" id="{F34889AE-D40C-CD76-11CF-B43817BA6ECF}"/>
                </a:ext>
              </a:extLst>
            </p:cNvPr>
            <p:cNvSpPr/>
            <p:nvPr/>
          </p:nvSpPr>
          <p:spPr>
            <a:xfrm>
              <a:off x="-305" y="956905"/>
              <a:ext cx="12134448" cy="1021081"/>
            </a:xfrm>
            <a:prstGeom prst="rect">
              <a:avLst/>
            </a:prstGeom>
            <a:solidFill>
              <a:srgbClr val="000F2E"/>
            </a:solidFill>
            <a:ln w="12700">
              <a:solidFill>
                <a:srgbClr val="171F4B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Immagine 21" descr="Immagine che contiene persona, Viso umano, vestiti, uomo&#10;&#10;Descrizione generata automaticamente">
              <a:extLst>
                <a:ext uri="{FF2B5EF4-FFF2-40B4-BE49-F238E27FC236}">
                  <a16:creationId xmlns:a16="http://schemas.microsoft.com/office/drawing/2014/main" id="{57024EFE-8C42-E3C5-C37A-28F9D2BAF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3" r="10185"/>
            <a:stretch/>
          </p:blipFill>
          <p:spPr>
            <a:xfrm>
              <a:off x="1" y="0"/>
              <a:ext cx="4514244" cy="6858000"/>
            </a:xfrm>
            <a:prstGeom prst="rect">
              <a:avLst/>
            </a:prstGeom>
          </p:spPr>
        </p:pic>
        <p:sp>
          <p:nvSpPr>
            <p:cNvPr id="28" name="Shape 0">
              <a:extLst>
                <a:ext uri="{FF2B5EF4-FFF2-40B4-BE49-F238E27FC236}">
                  <a16:creationId xmlns:a16="http://schemas.microsoft.com/office/drawing/2014/main" id="{51C7B398-9D01-1A87-EDA9-18879730DA7E}"/>
                </a:ext>
              </a:extLst>
            </p:cNvPr>
            <p:cNvSpPr/>
            <p:nvPr/>
          </p:nvSpPr>
          <p:spPr>
            <a:xfrm>
              <a:off x="0" y="0"/>
              <a:ext cx="12191695" cy="6858000"/>
            </a:xfrm>
            <a:prstGeom prst="rect">
              <a:avLst/>
            </a:prstGeom>
            <a:solidFill>
              <a:srgbClr val="171F4B">
                <a:alpha val="65000"/>
              </a:srgbClr>
            </a:solidFill>
            <a:ln w="12700">
              <a:solidFill>
                <a:srgbClr val="171F4B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2">
              <a:extLst>
                <a:ext uri="{FF2B5EF4-FFF2-40B4-BE49-F238E27FC236}">
                  <a16:creationId xmlns:a16="http://schemas.microsoft.com/office/drawing/2014/main" id="{4EA88871-674B-177A-0BF4-D92941114359}"/>
                </a:ext>
              </a:extLst>
            </p:cNvPr>
            <p:cNvSpPr/>
            <p:nvPr/>
          </p:nvSpPr>
          <p:spPr>
            <a:xfrm>
              <a:off x="4055142" y="956905"/>
              <a:ext cx="8079001" cy="10273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ctr"/>
              <a:r>
                <a:rPr lang="en-US" sz="6800" b="1" dirty="0">
                  <a:solidFill>
                    <a:srgbClr val="FFFFFF"/>
                  </a:solidFill>
                  <a:latin typeface="Arial Narrow" panose="020B0606020202030204" pitchFamily="34" charset="0"/>
                  <a:ea typeface="Calibri" pitchFamily="34" charset="-122"/>
                  <a:cs typeface="Calibri" pitchFamily="34" charset="-120"/>
                </a:rPr>
                <a:t>IMMERSIVE </a:t>
              </a:r>
              <a:r>
                <a:rPr lang="en-US" sz="6800" b="1" dirty="0">
                  <a:solidFill>
                    <a:srgbClr val="FFC000"/>
                  </a:solidFill>
                  <a:latin typeface="Arial Narrow" panose="020B0606020202030204" pitchFamily="34" charset="0"/>
                  <a:ea typeface="Calibri" pitchFamily="34" charset="-122"/>
                  <a:cs typeface="Calibri" pitchFamily="34" charset="-120"/>
                </a:rPr>
                <a:t>HERITAGE</a:t>
              </a:r>
              <a:endParaRPr lang="en-US" sz="8800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Text 5">
              <a:extLst>
                <a:ext uri="{FF2B5EF4-FFF2-40B4-BE49-F238E27FC236}">
                  <a16:creationId xmlns:a16="http://schemas.microsoft.com/office/drawing/2014/main" id="{657649BD-4F98-DAD9-9BD6-B09191275424}"/>
                </a:ext>
              </a:extLst>
            </p:cNvPr>
            <p:cNvSpPr/>
            <p:nvPr/>
          </p:nvSpPr>
          <p:spPr>
            <a:xfrm>
              <a:off x="4223084" y="2024653"/>
              <a:ext cx="7968611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 dirty="0">
                  <a:solidFill>
                    <a:srgbClr val="FFC000"/>
                  </a:solidFill>
                  <a:latin typeface="Arial Narrow" panose="020B0606020202030204" pitchFamily="34" charset="0"/>
                  <a:ea typeface="Calibri" pitchFamily="34" charset="-122"/>
                  <a:cs typeface="Calibri" pitchFamily="34" charset="-120"/>
                </a:rPr>
                <a:t>18–20 March 2026  •  Politehnica University of Timișoara</a:t>
              </a:r>
              <a:endParaRPr lang="en-US" sz="2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A7BB7AFD-C147-84F0-63BB-78CFBA35C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084" y="97797"/>
              <a:ext cx="814137" cy="76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705C6842-140C-B06C-04B9-484BB11075FA}"/>
                </a:ext>
              </a:extLst>
            </p:cNvPr>
            <p:cNvSpPr txBox="1"/>
            <p:nvPr/>
          </p:nvSpPr>
          <p:spPr>
            <a:xfrm>
              <a:off x="5037221" y="331039"/>
              <a:ext cx="60558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Organised within the framework of the European Project LIP3D</a:t>
              </a:r>
            </a:p>
          </p:txBody>
        </p:sp>
        <p:pic>
          <p:nvPicPr>
            <p:cNvPr id="38" name="Picture 2" descr="European Student Assembly 2024 - 3rd edition | European Universities  Community">
              <a:extLst>
                <a:ext uri="{FF2B5EF4-FFF2-40B4-BE49-F238E27FC236}">
                  <a16:creationId xmlns:a16="http://schemas.microsoft.com/office/drawing/2014/main" id="{5212A3F3-F0E6-4825-D594-0C49C086DD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5"/>
            <a:stretch/>
          </p:blipFill>
          <p:spPr bwMode="auto">
            <a:xfrm>
              <a:off x="11179358" y="155144"/>
              <a:ext cx="790042" cy="76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Shape 6">
              <a:extLst>
                <a:ext uri="{FF2B5EF4-FFF2-40B4-BE49-F238E27FC236}">
                  <a16:creationId xmlns:a16="http://schemas.microsoft.com/office/drawing/2014/main" id="{798629F1-6C00-72CB-ED01-1F4E99CCEEF0}"/>
                </a:ext>
              </a:extLst>
            </p:cNvPr>
            <p:cNvSpPr/>
            <p:nvPr/>
          </p:nvSpPr>
          <p:spPr>
            <a:xfrm>
              <a:off x="4736539" y="2646947"/>
              <a:ext cx="6970187" cy="3173332"/>
            </a:xfrm>
            <a:prstGeom prst="roundRect">
              <a:avLst/>
            </a:prstGeom>
            <a:solidFill>
              <a:srgbClr val="FFFFFF">
                <a:alpha val="20000"/>
              </a:srgbClr>
            </a:solidFill>
            <a:ln w="12700">
              <a:solidFill>
                <a:srgbClr val="FFFFFF">
                  <a:alpha val="40000"/>
                </a:srgbClr>
              </a:solidFill>
              <a:prstDash val="solid"/>
            </a:ln>
          </p:spPr>
          <p:txBody>
            <a:bodyPr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Shape 6">
              <a:extLst>
                <a:ext uri="{FF2B5EF4-FFF2-40B4-BE49-F238E27FC236}">
                  <a16:creationId xmlns:a16="http://schemas.microsoft.com/office/drawing/2014/main" id="{A9737301-B2E8-EE6A-11B2-8CBF34D935E5}"/>
                </a:ext>
              </a:extLst>
            </p:cNvPr>
            <p:cNvSpPr/>
            <p:nvPr/>
          </p:nvSpPr>
          <p:spPr>
            <a:xfrm>
              <a:off x="4736540" y="6126930"/>
              <a:ext cx="6970186" cy="566928"/>
            </a:xfrm>
            <a:prstGeom prst="roundRect">
              <a:avLst/>
            </a:prstGeom>
            <a:solidFill>
              <a:srgbClr val="FFFFFF">
                <a:alpha val="20000"/>
              </a:srgbClr>
            </a:solidFill>
            <a:ln w="12700">
              <a:solidFill>
                <a:srgbClr val="FFFFFF">
                  <a:alpha val="40000"/>
                </a:srgbClr>
              </a:solidFill>
              <a:prstDash val="solid"/>
            </a:ln>
          </p:spPr>
          <p:txBody>
            <a:bodyPr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4" name="Text 7">
            <a:extLst>
              <a:ext uri="{FF2B5EF4-FFF2-40B4-BE49-F238E27FC236}">
                <a16:creationId xmlns:a16="http://schemas.microsoft.com/office/drawing/2014/main" id="{52D59DEA-B387-A65C-A17F-7B5BDD32B360}"/>
              </a:ext>
            </a:extLst>
          </p:cNvPr>
          <p:cNvSpPr/>
          <p:nvPr/>
        </p:nvSpPr>
        <p:spPr>
          <a:xfrm>
            <a:off x="4919420" y="6245802"/>
            <a:ext cx="6654959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Presenter / Affiliation (edit me)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0C5A66F0-A0C7-7043-113A-A70B8AF8FA46}"/>
              </a:ext>
            </a:extLst>
          </p:cNvPr>
          <p:cNvSpPr/>
          <p:nvPr/>
        </p:nvSpPr>
        <p:spPr>
          <a:xfrm>
            <a:off x="4919420" y="2960275"/>
            <a:ext cx="6537414" cy="26173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INSERT THE NAME OF THE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211922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FD412AF8-A594-15F0-3AFB-7C3B18598A87}"/>
              </a:ext>
            </a:extLst>
          </p:cNvPr>
          <p:cNvSpPr/>
          <p:nvPr/>
        </p:nvSpPr>
        <p:spPr>
          <a:xfrm>
            <a:off x="-1" y="647700"/>
            <a:ext cx="9222912" cy="469224"/>
          </a:xfrm>
          <a:prstGeom prst="rect">
            <a:avLst/>
          </a:prstGeom>
          <a:solidFill>
            <a:srgbClr val="171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hape 0">
            <a:extLst>
              <a:ext uri="{FF2B5EF4-FFF2-40B4-BE49-F238E27FC236}">
                <a16:creationId xmlns:a16="http://schemas.microsoft.com/office/drawing/2014/main" id="{F378EAD8-4056-10D9-E30A-580E317D0981}"/>
              </a:ext>
            </a:extLst>
          </p:cNvPr>
          <p:cNvSpPr/>
          <p:nvPr/>
        </p:nvSpPr>
        <p:spPr>
          <a:xfrm>
            <a:off x="-1" y="0"/>
            <a:ext cx="9222912" cy="469224"/>
          </a:xfrm>
          <a:prstGeom prst="rect">
            <a:avLst/>
          </a:prstGeom>
          <a:solidFill>
            <a:srgbClr val="171F4B"/>
          </a:solidFill>
          <a:ln w="12700">
            <a:solidFill>
              <a:srgbClr val="171F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958AF18E-F55F-56C6-0C84-306CD8EAA7B8}"/>
              </a:ext>
            </a:extLst>
          </p:cNvPr>
          <p:cNvSpPr/>
          <p:nvPr/>
        </p:nvSpPr>
        <p:spPr>
          <a:xfrm>
            <a:off x="1" y="518650"/>
            <a:ext cx="9223200" cy="72000"/>
          </a:xfrm>
          <a:prstGeom prst="rect">
            <a:avLst/>
          </a:prstGeom>
          <a:solidFill>
            <a:srgbClr val="FFC000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8F938379-D04E-7D30-AA13-D8000E1F687B}"/>
              </a:ext>
            </a:extLst>
          </p:cNvPr>
          <p:cNvSpPr/>
          <p:nvPr/>
        </p:nvSpPr>
        <p:spPr>
          <a:xfrm>
            <a:off x="3451123" y="74592"/>
            <a:ext cx="307749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18–20 March 2026  •  Timișoara</a:t>
            </a:r>
            <a:endParaRPr lang="en-US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14">
            <a:extLst>
              <a:ext uri="{FF2B5EF4-FFF2-40B4-BE49-F238E27FC236}">
                <a16:creationId xmlns:a16="http://schemas.microsoft.com/office/drawing/2014/main" id="{8905A18C-0E2F-31D0-D491-4CD3F2DB930A}"/>
              </a:ext>
            </a:extLst>
          </p:cNvPr>
          <p:cNvSpPr/>
          <p:nvPr/>
        </p:nvSpPr>
        <p:spPr>
          <a:xfrm>
            <a:off x="6881031" y="120403"/>
            <a:ext cx="2341879" cy="2432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FFC000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immersive-heritage.netlify.app</a:t>
            </a:r>
            <a:endParaRPr lang="en-US" sz="1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D7FB9137-8C5B-2EDE-27F9-CC6E2CFD079E}"/>
              </a:ext>
            </a:extLst>
          </p:cNvPr>
          <p:cNvSpPr/>
          <p:nvPr/>
        </p:nvSpPr>
        <p:spPr>
          <a:xfrm>
            <a:off x="0" y="21448"/>
            <a:ext cx="7772400" cy="437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IMMERSIVE </a:t>
            </a:r>
            <a:r>
              <a:rPr lang="en-US" sz="2800" b="1" dirty="0">
                <a:solidFill>
                  <a:srgbClr val="FFC000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HERITAGE</a:t>
            </a: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1B01C28C-E1EC-D6FC-540A-861A44806705}"/>
              </a:ext>
            </a:extLst>
          </p:cNvPr>
          <p:cNvSpPr/>
          <p:nvPr/>
        </p:nvSpPr>
        <p:spPr>
          <a:xfrm>
            <a:off x="466725" y="708310"/>
            <a:ext cx="8677275" cy="3482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Slide Title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2EA3F37E-51E8-7B09-930C-0F0AB21E5017}"/>
              </a:ext>
            </a:extLst>
          </p:cNvPr>
          <p:cNvSpPr/>
          <p:nvPr/>
        </p:nvSpPr>
        <p:spPr>
          <a:xfrm>
            <a:off x="367330" y="1514167"/>
            <a:ext cx="10058400" cy="13438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111111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• First key point (edit me)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111111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• Second key point (edit me)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111111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• Third key point (edit me)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CC98B408-46D7-3EB7-F808-24DB139DB0CD}"/>
              </a:ext>
            </a:extLst>
          </p:cNvPr>
          <p:cNvSpPr/>
          <p:nvPr/>
        </p:nvSpPr>
        <p:spPr>
          <a:xfrm>
            <a:off x="0" y="6441382"/>
            <a:ext cx="12192000" cy="72000"/>
          </a:xfrm>
          <a:prstGeom prst="rect">
            <a:avLst/>
          </a:prstGeom>
          <a:solidFill>
            <a:srgbClr val="FFC000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0">
            <a:extLst>
              <a:ext uri="{FF2B5EF4-FFF2-40B4-BE49-F238E27FC236}">
                <a16:creationId xmlns:a16="http://schemas.microsoft.com/office/drawing/2014/main" id="{95EDCAC6-15F1-C9FF-FDCF-C5122654F359}"/>
              </a:ext>
            </a:extLst>
          </p:cNvPr>
          <p:cNvSpPr/>
          <p:nvPr/>
        </p:nvSpPr>
        <p:spPr>
          <a:xfrm>
            <a:off x="1" y="6344020"/>
            <a:ext cx="12191694" cy="72000"/>
          </a:xfrm>
          <a:prstGeom prst="rect">
            <a:avLst/>
          </a:prstGeom>
          <a:solidFill>
            <a:srgbClr val="171F4B"/>
          </a:solidFill>
          <a:ln w="12700">
            <a:solidFill>
              <a:srgbClr val="171F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EC2A16A5-4E2E-D6CD-AED6-380FC4D059C6}"/>
              </a:ext>
            </a:extLst>
          </p:cNvPr>
          <p:cNvSpPr/>
          <p:nvPr/>
        </p:nvSpPr>
        <p:spPr>
          <a:xfrm>
            <a:off x="9340644" y="140418"/>
            <a:ext cx="2636037" cy="8504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111111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Insert the logos of your institutions, organizations or sponsors here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1" name="Immagine 10" descr="Immagine che contiene persona, Viso umano, vestiti, uomo&#10;&#10;Descrizione generata automaticamente">
            <a:extLst>
              <a:ext uri="{FF2B5EF4-FFF2-40B4-BE49-F238E27FC236}">
                <a16:creationId xmlns:a16="http://schemas.microsoft.com/office/drawing/2014/main" id="{227E2982-D2F7-43C1-0682-E41FBB1E2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r="10185"/>
          <a:stretch/>
        </p:blipFill>
        <p:spPr>
          <a:xfrm>
            <a:off x="0" y="5978013"/>
            <a:ext cx="606214" cy="879988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FBE60F1-2DD1-C4E1-D1D8-48286079A938}"/>
              </a:ext>
            </a:extLst>
          </p:cNvPr>
          <p:cNvSpPr txBox="1"/>
          <p:nvPr/>
        </p:nvSpPr>
        <p:spPr>
          <a:xfrm>
            <a:off x="835741" y="6477052"/>
            <a:ext cx="1125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1F4B"/>
                </a:solidFill>
                <a:latin typeface="Arial Narrow" panose="020B0606020202030204" pitchFamily="34" charset="0"/>
                <a:ea typeface="Calibri" pitchFamily="34" charset="-122"/>
                <a:cs typeface="Calibri" pitchFamily="34" charset="-120"/>
              </a:rPr>
              <a:t>Insert the name of the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2534217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Saverio Alfio</dc:creator>
  <cp:lastModifiedBy>Vincenzo Saverio Alfio</cp:lastModifiedBy>
  <cp:revision>2</cp:revision>
  <dcterms:created xsi:type="dcterms:W3CDTF">2026-01-24T09:24:56Z</dcterms:created>
  <dcterms:modified xsi:type="dcterms:W3CDTF">2026-01-24T11:10:44Z</dcterms:modified>
</cp:coreProperties>
</file>